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74" r:id="rId4"/>
    <p:sldId id="273" r:id="rId5"/>
    <p:sldId id="278" r:id="rId6"/>
    <p:sldId id="284" r:id="rId7"/>
    <p:sldId id="279" r:id="rId8"/>
    <p:sldId id="265" r:id="rId9"/>
    <p:sldId id="280" r:id="rId10"/>
    <p:sldId id="281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6E4A3C"/>
    <a:srgbClr val="F8F8F8"/>
    <a:srgbClr val="F6E192"/>
    <a:srgbClr val="91B5C3"/>
    <a:srgbClr val="2A494C"/>
    <a:srgbClr val="F3E5D8"/>
    <a:srgbClr val="BB784E"/>
    <a:srgbClr val="FDF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6029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B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0D88D-5350-424D-8B4A-F2A9A5E814B8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D7ECF-B31F-46C9-8B52-45AD4CB677B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" Target="slide2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5.xml"/><Relationship Id="rId7" Type="http://schemas.openxmlformats.org/officeDocument/2006/relationships/slide" Target="slide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slide" Target="slide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heywhale.com/hom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50"/>
            <a:ext cx="12192000" cy="68671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8" y="454914"/>
            <a:ext cx="4384270" cy="1483614"/>
          </a:xfrm>
          <a:prstGeom prst="rect">
            <a:avLst/>
          </a:prstGeom>
        </p:spPr>
      </p:pic>
      <p:pic>
        <p:nvPicPr>
          <p:cNvPr id="9" name="图片 8" descr="C:\Users\ASUS\Desktop\d1c9024f5afd78bffaa67b92f4834fb.jpgd1c9024f5afd78bffaa67b92f4834fb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3304" y="2610905"/>
            <a:ext cx="4938712" cy="3291840"/>
          </a:xfrm>
          <a:prstGeom prst="rect">
            <a:avLst/>
          </a:prstGeom>
          <a:ln w="76200">
            <a:solidFill>
              <a:srgbClr val="FDFEFB"/>
            </a:solidFill>
          </a:ln>
        </p:spPr>
      </p:pic>
      <p:grpSp>
        <p:nvGrpSpPr>
          <p:cNvPr id="14" name="组合 13"/>
          <p:cNvGrpSpPr/>
          <p:nvPr/>
        </p:nvGrpSpPr>
        <p:grpSpPr>
          <a:xfrm>
            <a:off x="6237996" y="3210393"/>
            <a:ext cx="1726008" cy="428070"/>
            <a:chOff x="6352032" y="2736429"/>
            <a:chExt cx="1726008" cy="42807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6352032" y="2950464"/>
              <a:ext cx="1511808" cy="0"/>
            </a:xfrm>
            <a:prstGeom prst="line">
              <a:avLst/>
            </a:prstGeom>
            <a:ln w="57150">
              <a:solidFill>
                <a:srgbClr val="F3E5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7649640" y="2736429"/>
              <a:ext cx="428400" cy="428070"/>
            </a:xfrm>
            <a:prstGeom prst="ellipse">
              <a:avLst/>
            </a:prstGeom>
            <a:solidFill>
              <a:srgbClr val="F3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65992" y="3210393"/>
            <a:ext cx="1726008" cy="428070"/>
            <a:chOff x="6352032" y="2736429"/>
            <a:chExt cx="1726008" cy="42807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352032" y="2950464"/>
              <a:ext cx="1511808" cy="0"/>
            </a:xfrm>
            <a:prstGeom prst="line">
              <a:avLst/>
            </a:prstGeom>
            <a:ln w="57150">
              <a:solidFill>
                <a:srgbClr val="F3E5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7649640" y="2736429"/>
              <a:ext cx="428400" cy="428070"/>
            </a:xfrm>
            <a:prstGeom prst="ellipse">
              <a:avLst/>
            </a:prstGeom>
            <a:solidFill>
              <a:srgbClr val="F3E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050129" y="3004844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人工智能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719570" y="4439920"/>
            <a:ext cx="4900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sym typeface="+mn-ea"/>
              </a:rPr>
              <a:t>基于决策树的企鹅分类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1220784" y="5886000"/>
            <a:ext cx="1942431" cy="1944000"/>
          </a:xfrm>
          <a:prstGeom prst="ellipse">
            <a:avLst/>
          </a:prstGeom>
          <a:solidFill>
            <a:srgbClr val="F3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0663809" y="5749652"/>
            <a:ext cx="2340600" cy="2339133"/>
          </a:xfrm>
          <a:prstGeom prst="ellipse">
            <a:avLst/>
          </a:prstGeom>
          <a:noFill/>
          <a:ln w="19050">
            <a:solidFill>
              <a:srgbClr val="FDF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直角上 23">
            <a:hlinkClick r:id="rId5" action="ppaction://hlinksldjump"/>
          </p:cNvPr>
          <p:cNvSpPr/>
          <p:nvPr/>
        </p:nvSpPr>
        <p:spPr>
          <a:xfrm rot="5400000" flipV="1">
            <a:off x="11586534" y="6366081"/>
            <a:ext cx="504823" cy="43837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91B5C3"/>
          </a:solidFill>
          <a:ln>
            <a:solidFill>
              <a:srgbClr val="FDF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53309" y="1577677"/>
            <a:ext cx="107937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2000" dirty="0">
              <a:solidFill>
                <a:schemeClr val="bg1"/>
              </a:solidFill>
            </a:endParaRPr>
          </a:p>
          <a:p>
            <a:r>
              <a:rPr kumimoji="1" lang="zh-CN" altLang="en-US" sz="3600" dirty="0">
                <a:solidFill>
                  <a:schemeClr val="bg1"/>
                </a:solidFill>
              </a:rPr>
              <a:t>实验报告：</a:t>
            </a:r>
            <a:r>
              <a:rPr kumimoji="1" lang="zh-CN" altLang="en-US" sz="3600" u="sng" dirty="0">
                <a:solidFill>
                  <a:schemeClr val="bg1"/>
                </a:solidFill>
              </a:rPr>
              <a:t>学院楼</a:t>
            </a:r>
            <a:r>
              <a:rPr kumimoji="1" lang="en-US" altLang="zh-CN" sz="3600" u="sng" dirty="0">
                <a:solidFill>
                  <a:schemeClr val="bg1"/>
                </a:solidFill>
              </a:rPr>
              <a:t>526</a:t>
            </a:r>
            <a:r>
              <a:rPr kumimoji="1" lang="en-US" altLang="zh-CN" sz="3600" dirty="0">
                <a:solidFill>
                  <a:schemeClr val="bg1"/>
                </a:solidFill>
              </a:rPr>
              <a:t> </a:t>
            </a:r>
            <a:r>
              <a:rPr kumimoji="1" lang="zh-CN" altLang="en-US" sz="3600" dirty="0">
                <a:solidFill>
                  <a:schemeClr val="bg1"/>
                </a:solidFill>
              </a:rPr>
              <a:t>，周四下午</a:t>
            </a:r>
            <a:r>
              <a:rPr kumimoji="1" lang="en-US" altLang="zh-CN" sz="3600" dirty="0">
                <a:solidFill>
                  <a:schemeClr val="bg1"/>
                </a:solidFill>
              </a:rPr>
              <a:t>2.-5.</a:t>
            </a:r>
          </a:p>
          <a:p>
            <a:endParaRPr kumimoji="1" lang="en-US" altLang="zh-CN" sz="3600" dirty="0">
              <a:solidFill>
                <a:schemeClr val="bg1"/>
              </a:solidFill>
            </a:endParaRPr>
          </a:p>
          <a:p>
            <a:r>
              <a:rPr kumimoji="1" lang="zh-CN" altLang="en-US" sz="3600" dirty="0">
                <a:solidFill>
                  <a:schemeClr val="bg1"/>
                </a:solidFill>
              </a:rPr>
              <a:t>提交源码</a:t>
            </a:r>
            <a:r>
              <a:rPr kumimoji="1" lang="zh-CN" altLang="en-US" sz="3600" u="sng" dirty="0">
                <a:solidFill>
                  <a:srgbClr val="FF0000"/>
                </a:solidFill>
              </a:rPr>
              <a:t>截止时间</a:t>
            </a:r>
            <a:r>
              <a:rPr kumimoji="1" lang="zh-CN" altLang="en-US" sz="3600" dirty="0">
                <a:solidFill>
                  <a:schemeClr val="bg1"/>
                </a:solidFill>
              </a:rPr>
              <a:t>为：</a:t>
            </a:r>
            <a:r>
              <a:rPr kumimoji="1" lang="en-US" altLang="zh-CN" sz="3600" dirty="0">
                <a:solidFill>
                  <a:schemeClr val="bg1"/>
                </a:solidFill>
              </a:rPr>
              <a:t>2023.5.1</a:t>
            </a:r>
            <a:endParaRPr kumimoji="1" lang="en-US" altLang="zh-CN" sz="3600" b="1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32" y="1441132"/>
            <a:ext cx="3975735" cy="397573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0820400" y="81280"/>
            <a:ext cx="1219280" cy="1220400"/>
          </a:xfrm>
          <a:prstGeom prst="ellipse">
            <a:avLst/>
          </a:prstGeom>
          <a:solidFill>
            <a:srgbClr val="BB784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41" y="5536512"/>
            <a:ext cx="3285918" cy="1111938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-1005840" y="-1036320"/>
            <a:ext cx="2610000" cy="2611120"/>
          </a:xfrm>
          <a:prstGeom prst="ellipse">
            <a:avLst/>
          </a:prstGeom>
          <a:solidFill>
            <a:srgbClr val="F3E5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77520" y="5536512"/>
            <a:ext cx="1029600" cy="1028947"/>
          </a:xfrm>
          <a:prstGeom prst="ellipse">
            <a:avLst/>
          </a:prstGeom>
          <a:solidFill>
            <a:srgbClr val="2A494C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0332720" y="4879873"/>
            <a:ext cx="2998280" cy="2978441"/>
          </a:xfrm>
          <a:prstGeom prst="ellipse">
            <a:avLst/>
          </a:prstGeom>
          <a:solidFill>
            <a:srgbClr val="F3E5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1686560" y="4328160"/>
            <a:ext cx="2265680" cy="13512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8554720" y="1441132"/>
            <a:ext cx="2265680" cy="13512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939601" y="1745010"/>
            <a:ext cx="10889278" cy="2875962"/>
            <a:chOff x="939601" y="1745010"/>
            <a:chExt cx="10889278" cy="2875962"/>
          </a:xfrm>
        </p:grpSpPr>
        <p:sp>
          <p:nvSpPr>
            <p:cNvPr id="24" name="文本框 23"/>
            <p:cNvSpPr txBox="1"/>
            <p:nvPr/>
          </p:nvSpPr>
          <p:spPr>
            <a:xfrm>
              <a:off x="939601" y="1745010"/>
              <a:ext cx="264687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</a:rPr>
                <a:t>谢谢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182001" y="3051312"/>
              <a:ext cx="264687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600" dirty="0">
                  <a:solidFill>
                    <a:schemeClr val="bg1"/>
                  </a:solidFill>
                </a:rPr>
                <a:t>大家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215" y="137198"/>
            <a:ext cx="3285918" cy="111193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9998" y="1003937"/>
            <a:ext cx="9090025" cy="5328920"/>
          </a:xfrm>
          <a:prstGeom prst="rect">
            <a:avLst/>
          </a:prstGeom>
          <a:solidFill>
            <a:srgbClr val="91B5C3">
              <a:alpha val="60000"/>
            </a:srgbClr>
          </a:solidFill>
          <a:ln w="152400">
            <a:solidFill>
              <a:srgbClr val="FDFEFB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3" name="箭头: 直角上 12">
            <a:hlinkClick r:id="rId3" action="ppaction://hlinksldjump"/>
          </p:cNvPr>
          <p:cNvSpPr/>
          <p:nvPr/>
        </p:nvSpPr>
        <p:spPr>
          <a:xfrm rot="5400000" flipV="1">
            <a:off x="11586534" y="6366081"/>
            <a:ext cx="504823" cy="43837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91B5C3"/>
          </a:solidFill>
          <a:ln>
            <a:solidFill>
              <a:srgbClr val="FDF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221774" y="1249136"/>
            <a:ext cx="661225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sz="2000" dirty="0">
                <a:sym typeface="+mn-ea"/>
              </a:rPr>
              <a:t>决策树的核心思想是基于树结构对数据进行划分，这种思想是人类处理问题时的本能方法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7083"/>
          <a:stretch>
            <a:fillRect/>
          </a:stretch>
        </p:blipFill>
        <p:spPr>
          <a:xfrm>
            <a:off x="2221774" y="2046605"/>
            <a:ext cx="6019800" cy="3964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25778" y="158044"/>
            <a:ext cx="11717866" cy="6570134"/>
          </a:xfrm>
          <a:prstGeom prst="rect">
            <a:avLst/>
          </a:prstGeom>
          <a:noFill/>
          <a:ln w="152400">
            <a:solidFill>
              <a:srgbClr val="FDFEFB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3" name="箭头: 直角上 12">
            <a:hlinkClick r:id="rId2" action="ppaction://hlinksldjump"/>
          </p:cNvPr>
          <p:cNvSpPr/>
          <p:nvPr/>
        </p:nvSpPr>
        <p:spPr>
          <a:xfrm rot="5400000" flipV="1">
            <a:off x="11586534" y="6366081"/>
            <a:ext cx="504823" cy="43837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91B5C3"/>
          </a:solidFill>
          <a:ln>
            <a:solidFill>
              <a:srgbClr val="FDF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083675" y="238760"/>
            <a:ext cx="26511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800" dirty="0">
                <a:solidFill>
                  <a:schemeClr val="bg1"/>
                </a:solidFill>
              </a:rPr>
              <a:t>特点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199993" y="1414953"/>
            <a:ext cx="1814697" cy="1814697"/>
            <a:chOff x="1097179" y="1454505"/>
            <a:chExt cx="1814697" cy="181469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79" y="1454505"/>
              <a:ext cx="1814697" cy="181469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256413" y="2266398"/>
              <a:ext cx="1655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优点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199387" y="4028339"/>
            <a:ext cx="1814697" cy="1814697"/>
            <a:chOff x="1097179" y="1454505"/>
            <a:chExt cx="1814697" cy="1814697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179" y="1454505"/>
              <a:ext cx="1814697" cy="1814697"/>
            </a:xfrm>
            <a:prstGeom prst="rect">
              <a:avLst/>
            </a:prstGeom>
          </p:spPr>
        </p:pic>
        <p:sp>
          <p:nvSpPr>
            <p:cNvPr id="39" name="文本框 38"/>
            <p:cNvSpPr txBox="1"/>
            <p:nvPr/>
          </p:nvSpPr>
          <p:spPr>
            <a:xfrm>
              <a:off x="1256413" y="2266398"/>
              <a:ext cx="1655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缺点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4942205" y="1814830"/>
            <a:ext cx="657288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-apple-system"/>
              </a:rPr>
              <a:t>具有很好的解释性，模型可以生成可以理解的规则。</a:t>
            </a:r>
          </a:p>
          <a:p>
            <a:pP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-apple-system"/>
              </a:rPr>
              <a:t>可以发现特征的重要程度。</a:t>
            </a:r>
          </a:p>
          <a:p>
            <a:pP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-apple-system"/>
              </a:rPr>
              <a:t>模型的计算复杂度较低。</a:t>
            </a:r>
            <a:endParaRPr lang="zh-CN" altLang="en-US" sz="20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42205" y="4274820"/>
            <a:ext cx="620077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-apple-system"/>
              </a:rPr>
              <a:t>模型容易过拟合，需要采用剪枝技术处理。</a:t>
            </a:r>
          </a:p>
          <a:p>
            <a:pP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-apple-system"/>
              </a:rPr>
              <a:t>不能很好利用连续型特征。</a:t>
            </a:r>
          </a:p>
          <a:p>
            <a:pPr>
              <a:buFont typeface="+mj-lt"/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-apple-system"/>
              </a:rPr>
              <a:t>方差较高，数据分布的轻微改变很容易造成树结构完全不同</a:t>
            </a:r>
            <a:r>
              <a:rPr lang="zh-CN" altLang="en-US" dirty="0">
                <a:solidFill>
                  <a:schemeClr val="bg1"/>
                </a:solidFill>
                <a:latin typeface="-apple-system"/>
              </a:rPr>
              <a:t>。</a:t>
            </a:r>
            <a:endParaRPr lang="zh-CN" alt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45" y="-6005"/>
            <a:ext cx="3285918" cy="111193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35136" y="1761277"/>
            <a:ext cx="8203410" cy="4241112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681191" y="134947"/>
            <a:ext cx="51003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数据集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986" y="1607139"/>
            <a:ext cx="771525" cy="771525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9307511" y="6352125"/>
            <a:ext cx="409575" cy="410025"/>
          </a:xfrm>
          <a:prstGeom prst="ellipse">
            <a:avLst/>
          </a:prstGeom>
          <a:solidFill>
            <a:srgbClr val="F3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839720" y="6352125"/>
            <a:ext cx="409575" cy="410025"/>
          </a:xfrm>
          <a:prstGeom prst="ellipse">
            <a:avLst/>
          </a:prstGeom>
          <a:solidFill>
            <a:srgbClr val="BB784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371929" y="6344894"/>
            <a:ext cx="409575" cy="410025"/>
          </a:xfrm>
          <a:prstGeom prst="ellipse">
            <a:avLst/>
          </a:prstGeom>
          <a:solidFill>
            <a:srgbClr val="2A494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直角上 15">
            <a:hlinkClick r:id="rId4" action="ppaction://hlinksldjump"/>
          </p:cNvPr>
          <p:cNvSpPr/>
          <p:nvPr/>
        </p:nvSpPr>
        <p:spPr>
          <a:xfrm rot="5400000" flipV="1">
            <a:off x="11586534" y="6366081"/>
            <a:ext cx="504823" cy="43837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91B5C3"/>
          </a:solidFill>
          <a:ln>
            <a:solidFill>
              <a:srgbClr val="FDF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76705" y="2491105"/>
            <a:ext cx="679958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sz="2000"/>
              <a:t>企鹅数据，该数据集一共包含8个变量，其中7个特征变量，1个目标分类变量。共有344个样本，目标变量为 企鹅的类别，分别是(Adélie, Chinstrap and Gentoo)。包含的三种企鹅的七个特征，分别是所在岛屿，嘴巴长度，嘴巴深度，脚蹼长度，身体体积，性别以及年龄。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000"/>
              <a:t>     (</a:t>
            </a:r>
            <a:r>
              <a:rPr lang="zh-CN" altLang="en-US" sz="2000"/>
              <a:t>已上传至群里）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本实验我们选取四个简单的特征，有兴趣的同学可以研究下其他特征的含义以及使用方法。</a:t>
            </a:r>
            <a:r>
              <a:rPr lang="zh-CN" altLang="en-US" sz="2000">
                <a:solidFill>
                  <a:srgbClr val="FF0000"/>
                </a:solidFill>
              </a:rPr>
              <a:t>（作为加分项）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01" y="-53"/>
            <a:ext cx="3285918" cy="1111938"/>
          </a:xfrm>
          <a:prstGeom prst="rect">
            <a:avLst/>
          </a:prstGeom>
        </p:spPr>
      </p:pic>
      <p:pic>
        <p:nvPicPr>
          <p:cNvPr id="9" name="图片 8" descr="C:\Users\ASUS\Desktop\d1fb58536e4c873e029abc538e6291f.jpgd1fb58536e4c873e029abc538e6291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9774374" y="3360834"/>
            <a:ext cx="1845310" cy="2796126"/>
          </a:xfrm>
          <a:prstGeom prst="snip2DiagRect">
            <a:avLst>
              <a:gd name="adj1" fmla="val 17252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本框 11"/>
          <p:cNvSpPr txBox="1"/>
          <p:nvPr/>
        </p:nvSpPr>
        <p:spPr>
          <a:xfrm>
            <a:off x="5649595" y="168275"/>
            <a:ext cx="2929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实验准备</a:t>
            </a:r>
          </a:p>
        </p:txBody>
      </p:sp>
      <p:sp>
        <p:nvSpPr>
          <p:cNvPr id="18" name="椭圆 17"/>
          <p:cNvSpPr/>
          <p:nvPr/>
        </p:nvSpPr>
        <p:spPr>
          <a:xfrm>
            <a:off x="9307511" y="6352125"/>
            <a:ext cx="409575" cy="410025"/>
          </a:xfrm>
          <a:prstGeom prst="ellipse">
            <a:avLst/>
          </a:prstGeom>
          <a:solidFill>
            <a:srgbClr val="F3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39720" y="6352125"/>
            <a:ext cx="409575" cy="410025"/>
          </a:xfrm>
          <a:prstGeom prst="ellipse">
            <a:avLst/>
          </a:prstGeom>
          <a:solidFill>
            <a:srgbClr val="BB784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0371929" y="6344894"/>
            <a:ext cx="409575" cy="410025"/>
          </a:xfrm>
          <a:prstGeom prst="ellipse">
            <a:avLst/>
          </a:prstGeom>
          <a:solidFill>
            <a:srgbClr val="2A494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直角上 14">
            <a:hlinkClick r:id="rId6" action="ppaction://hlinksldjump"/>
          </p:cNvPr>
          <p:cNvSpPr/>
          <p:nvPr/>
        </p:nvSpPr>
        <p:spPr>
          <a:xfrm rot="5400000" flipV="1">
            <a:off x="11586534" y="6366081"/>
            <a:ext cx="504823" cy="43837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91B5C3"/>
          </a:solidFill>
          <a:ln>
            <a:solidFill>
              <a:srgbClr val="FDF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82015" y="1299845"/>
            <a:ext cx="842518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-apple-system"/>
                <a:sym typeface="+mn-ea"/>
              </a:rPr>
              <a:t>数据集中存在</a:t>
            </a:r>
            <a:r>
              <a:rPr lang="en-US" altLang="zh-CN" sz="2000" dirty="0" err="1">
                <a:solidFill>
                  <a:schemeClr val="bg1"/>
                </a:solidFill>
                <a:latin typeface="-apple-system"/>
                <a:sym typeface="+mn-ea"/>
              </a:rPr>
              <a:t>NaN</a:t>
            </a:r>
            <a:r>
              <a:rPr lang="zh-CN" altLang="en-US" sz="2000" dirty="0">
                <a:solidFill>
                  <a:schemeClr val="bg1"/>
                </a:solidFill>
                <a:latin typeface="-apple-system"/>
                <a:sym typeface="+mn-ea"/>
              </a:rPr>
              <a:t>，一般的我们认为</a:t>
            </a:r>
            <a:r>
              <a:rPr lang="en-US" altLang="zh-CN" sz="2000" dirty="0" err="1">
                <a:solidFill>
                  <a:schemeClr val="bg1"/>
                </a:solidFill>
                <a:latin typeface="-apple-system"/>
                <a:sym typeface="+mn-ea"/>
              </a:rPr>
              <a:t>NaN</a:t>
            </a:r>
            <a:r>
              <a:rPr lang="zh-CN" altLang="en-US" sz="2000" dirty="0">
                <a:solidFill>
                  <a:schemeClr val="bg1"/>
                </a:solidFill>
                <a:latin typeface="-apple-system"/>
                <a:sym typeface="+mn-ea"/>
              </a:rPr>
              <a:t>在数据集中代表了缺失值，可能是数据采集或处理时产生的一种错误。这里我们采用</a:t>
            </a:r>
            <a:r>
              <a:rPr lang="en-US" altLang="zh-CN" sz="2000" dirty="0">
                <a:solidFill>
                  <a:schemeClr val="bg1"/>
                </a:solidFill>
                <a:latin typeface="-apple-system"/>
                <a:sym typeface="+mn-ea"/>
              </a:rPr>
              <a:t>-1</a:t>
            </a:r>
            <a:r>
              <a:rPr lang="zh-CN" altLang="en-US" sz="2000" dirty="0">
                <a:solidFill>
                  <a:schemeClr val="bg1"/>
                </a:solidFill>
                <a:latin typeface="-apple-system"/>
                <a:sym typeface="+mn-ea"/>
              </a:rPr>
              <a:t>将缺失值进行填补，还有其他例如“中位数填补、平均数填补”的缺失值处理方法</a:t>
            </a:r>
            <a:r>
              <a:rPr lang="zh-CN" altLang="en-US" dirty="0">
                <a:solidFill>
                  <a:schemeClr val="bg1"/>
                </a:solidFill>
                <a:latin typeface="-apple-system"/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1" b="15240"/>
          <a:stretch>
            <a:fillRect/>
          </a:stretch>
        </p:blipFill>
        <p:spPr>
          <a:xfrm>
            <a:off x="882015" y="2523490"/>
            <a:ext cx="8386445" cy="1680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26"/>
          <a:stretch>
            <a:fillRect/>
          </a:stretch>
        </p:blipFill>
        <p:spPr>
          <a:xfrm>
            <a:off x="882015" y="4541520"/>
            <a:ext cx="8382635" cy="1629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animBg="1"/>
      <p:bldP spid="19" grpId="0" animBg="1"/>
      <p:bldP spid="20" grpId="0" animBg="1"/>
      <p:bldP spid="3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01" y="-53"/>
            <a:ext cx="3285918" cy="1111938"/>
          </a:xfrm>
          <a:prstGeom prst="rect">
            <a:avLst/>
          </a:prstGeom>
        </p:spPr>
      </p:pic>
      <p:pic>
        <p:nvPicPr>
          <p:cNvPr id="9" name="图片 8" descr="C:\Users\ASUS\Desktop\d1fb58536e4c873e029abc538e6291f.jpgd1fb58536e4c873e029abc538e6291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9774374" y="3360834"/>
            <a:ext cx="1845310" cy="2796126"/>
          </a:xfrm>
          <a:prstGeom prst="snip2DiagRect">
            <a:avLst>
              <a:gd name="adj1" fmla="val 17252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本框 11"/>
          <p:cNvSpPr txBox="1"/>
          <p:nvPr/>
        </p:nvSpPr>
        <p:spPr>
          <a:xfrm>
            <a:off x="5649595" y="168275"/>
            <a:ext cx="29292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实验准备</a:t>
            </a:r>
          </a:p>
        </p:txBody>
      </p:sp>
      <p:sp>
        <p:nvSpPr>
          <p:cNvPr id="18" name="椭圆 17"/>
          <p:cNvSpPr/>
          <p:nvPr/>
        </p:nvSpPr>
        <p:spPr>
          <a:xfrm>
            <a:off x="9307511" y="6352125"/>
            <a:ext cx="409575" cy="410025"/>
          </a:xfrm>
          <a:prstGeom prst="ellipse">
            <a:avLst/>
          </a:prstGeom>
          <a:solidFill>
            <a:srgbClr val="F3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39720" y="6352125"/>
            <a:ext cx="409575" cy="410025"/>
          </a:xfrm>
          <a:prstGeom prst="ellipse">
            <a:avLst/>
          </a:prstGeom>
          <a:solidFill>
            <a:srgbClr val="BB784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0371929" y="6344894"/>
            <a:ext cx="409575" cy="410025"/>
          </a:xfrm>
          <a:prstGeom prst="ellipse">
            <a:avLst/>
          </a:prstGeom>
          <a:solidFill>
            <a:srgbClr val="2A494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直角上 14">
            <a:hlinkClick r:id="rId7" action="ppaction://hlinksldjump"/>
          </p:cNvPr>
          <p:cNvSpPr/>
          <p:nvPr/>
        </p:nvSpPr>
        <p:spPr>
          <a:xfrm rot="5400000" flipV="1">
            <a:off x="11586534" y="6366081"/>
            <a:ext cx="504823" cy="43837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91B5C3"/>
          </a:solidFill>
          <a:ln>
            <a:solidFill>
              <a:srgbClr val="FDF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7575" y="1583690"/>
            <a:ext cx="766127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Helvetica Neue" panose="02000503000000020004" pitchFamily="2" charset="0"/>
                <a:sym typeface="+mn-ea"/>
              </a:rPr>
              <a:t>每一个特征都应该是数值（整型或者实数）类型的。但是我们看到，</a:t>
            </a:r>
            <a:r>
              <a:rPr lang="en-US" altLang="zh-CN" sz="2000" dirty="0">
                <a:solidFill>
                  <a:schemeClr val="bg1"/>
                </a:solidFill>
                <a:latin typeface="Helvetica Neue" panose="02000503000000020004" pitchFamily="2" charset="0"/>
                <a:sym typeface="+mn-ea"/>
              </a:rPr>
              <a:t> Species</a:t>
            </a:r>
            <a:r>
              <a:rPr lang="zh-CN" altLang="en-US" sz="2000" dirty="0">
                <a:solidFill>
                  <a:schemeClr val="bg1"/>
                </a:solidFill>
                <a:latin typeface="Helvetica Neue" panose="02000503000000020004" pitchFamily="2" charset="0"/>
                <a:sym typeface="+mn-ea"/>
              </a:rPr>
              <a:t>列的取值都是类别（</a:t>
            </a:r>
            <a:r>
              <a:rPr lang="en-US" altLang="zh-CN" sz="2000" dirty="0">
                <a:solidFill>
                  <a:schemeClr val="bg1"/>
                </a:solidFill>
                <a:latin typeface="Helvetica Neue" panose="02000503000000020004" pitchFamily="2" charset="0"/>
                <a:sym typeface="+mn-ea"/>
              </a:rPr>
              <a:t>categorical)</a:t>
            </a:r>
            <a:r>
              <a:rPr lang="zh-CN" altLang="en-US" sz="2000" dirty="0">
                <a:solidFill>
                  <a:schemeClr val="bg1"/>
                </a:solidFill>
                <a:latin typeface="Helvetica Neue" panose="02000503000000020004" pitchFamily="2" charset="0"/>
                <a:sym typeface="+mn-ea"/>
              </a:rPr>
              <a:t>型的。所以，必须经过一步转换，把这些类别都映射成为某个数值，才能进行下面的步骤</a:t>
            </a:r>
            <a:r>
              <a:rPr lang="zh-CN" altLang="en-US" sz="2000" dirty="0">
                <a:solidFill>
                  <a:schemeClr val="bg1"/>
                </a:solidFill>
                <a:latin typeface="-apple-system"/>
                <a:sym typeface="+mn-ea"/>
              </a:rPr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70" y="3361055"/>
            <a:ext cx="7264400" cy="215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 bldLvl="0" animBg="1"/>
      <p:bldP spid="19" grpId="0" bldLvl="0" animBg="1"/>
      <p:bldP spid="20" grpId="0" bldLvl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06" y="5546672"/>
            <a:ext cx="3285918" cy="11119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777" y="505874"/>
            <a:ext cx="1888539" cy="279612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 descr="C:\Users\ASUS\Desktop\d1fb58536e4c873e029abc538e6291f.jpgd1fb58536e4c873e029abc538e6291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13694" y="3360834"/>
            <a:ext cx="1845310" cy="2796126"/>
          </a:xfrm>
          <a:prstGeom prst="snip2DiagRect">
            <a:avLst>
              <a:gd name="adj1" fmla="val 17252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图文框 9"/>
          <p:cNvSpPr/>
          <p:nvPr/>
        </p:nvSpPr>
        <p:spPr>
          <a:xfrm>
            <a:off x="2412760" y="1043560"/>
            <a:ext cx="6894751" cy="4503112"/>
          </a:xfrm>
          <a:prstGeom prst="frame">
            <a:avLst>
              <a:gd name="adj1" fmla="val 4227"/>
            </a:avLst>
          </a:prstGeom>
          <a:solidFill>
            <a:srgbClr val="FDFEF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81546" y="13113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实验要求</a:t>
            </a:r>
          </a:p>
        </p:txBody>
      </p:sp>
      <p:sp>
        <p:nvSpPr>
          <p:cNvPr id="18" name="椭圆 17"/>
          <p:cNvSpPr/>
          <p:nvPr/>
        </p:nvSpPr>
        <p:spPr>
          <a:xfrm>
            <a:off x="9307511" y="6352125"/>
            <a:ext cx="409575" cy="410025"/>
          </a:xfrm>
          <a:prstGeom prst="ellipse">
            <a:avLst/>
          </a:prstGeom>
          <a:solidFill>
            <a:srgbClr val="F3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39720" y="6352125"/>
            <a:ext cx="409575" cy="410025"/>
          </a:xfrm>
          <a:prstGeom prst="ellipse">
            <a:avLst/>
          </a:prstGeom>
          <a:solidFill>
            <a:srgbClr val="BB784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0371929" y="6344894"/>
            <a:ext cx="409575" cy="410025"/>
          </a:xfrm>
          <a:prstGeom prst="ellipse">
            <a:avLst/>
          </a:prstGeom>
          <a:solidFill>
            <a:srgbClr val="2A494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直角上 14">
            <a:hlinkClick r:id="rId5" action="ppaction://hlinksldjump"/>
          </p:cNvPr>
          <p:cNvSpPr/>
          <p:nvPr/>
        </p:nvSpPr>
        <p:spPr>
          <a:xfrm rot="5400000" flipV="1">
            <a:off x="11586534" y="6366081"/>
            <a:ext cx="504823" cy="43837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91B5C3"/>
          </a:solidFill>
          <a:ln>
            <a:solidFill>
              <a:srgbClr val="FDF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47315" y="1834515"/>
            <a:ext cx="635508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</a:rPr>
              <a:t>1.</a:t>
            </a:r>
            <a:r>
              <a:rPr kumimoji="1" lang="zh-CN" altLang="en-US" sz="2000" dirty="0">
                <a:solidFill>
                  <a:schemeClr val="bg1"/>
                </a:solidFill>
              </a:rPr>
              <a:t>展示</a:t>
            </a:r>
            <a:r>
              <a:rPr kumimoji="1" lang="zh-CN" sz="2000" dirty="0">
                <a:solidFill>
                  <a:schemeClr val="bg1"/>
                </a:solidFill>
              </a:rPr>
              <a:t>模型分类</a:t>
            </a:r>
            <a:r>
              <a:rPr kumimoji="1" lang="zh-CN" altLang="en-US" sz="2000" dirty="0">
                <a:solidFill>
                  <a:schemeClr val="bg1"/>
                </a:solidFill>
              </a:rPr>
              <a:t>准确度与测试集上的混淆矩阵</a:t>
            </a:r>
          </a:p>
          <a:p>
            <a:pPr>
              <a:lnSpc>
                <a:spcPct val="150000"/>
              </a:lnSpc>
            </a:pPr>
            <a:endParaRPr kumimoji="1" lang="zh-CN" altLang="en-US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</a:rPr>
              <a:t>2.</a:t>
            </a:r>
            <a:r>
              <a:rPr kumimoji="1" lang="zh-CN" altLang="en-US" sz="2000" dirty="0">
                <a:solidFill>
                  <a:schemeClr val="bg1"/>
                </a:solidFill>
              </a:rPr>
              <a:t>可视化</a:t>
            </a:r>
            <a:r>
              <a:rPr kumimoji="1" lang="zh-CN" sz="2000" dirty="0">
                <a:solidFill>
                  <a:schemeClr val="bg1"/>
                </a:solidFill>
              </a:rPr>
              <a:t>决策树</a:t>
            </a:r>
            <a:endParaRPr kumimoji="1" lang="zh-CN" altLang="en-US" sz="2000" dirty="0">
              <a:solidFill>
                <a:schemeClr val="bg1"/>
              </a:solidFill>
            </a:endParaRPr>
          </a:p>
          <a:p>
            <a:endParaRPr kumimoji="1" lang="zh-CN" altLang="en-US" sz="2000" dirty="0">
              <a:solidFill>
                <a:schemeClr val="bg1"/>
              </a:solidFill>
            </a:endParaRPr>
          </a:p>
          <a:p>
            <a:endParaRPr kumimoji="1"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0" y="2415540"/>
            <a:ext cx="3724910" cy="2921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8" grpId="0" animBg="1"/>
      <p:bldP spid="19" grpId="0" animBg="1"/>
      <p:bldP spid="20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7158" y="1215509"/>
            <a:ext cx="8059928" cy="5037455"/>
          </a:xfrm>
          <a:prstGeom prst="rect">
            <a:avLst/>
          </a:prstGeom>
          <a:noFill/>
          <a:ln w="79375" cmpd="sng">
            <a:solidFill>
              <a:schemeClr val="bg1"/>
            </a:solidFill>
            <a:prstDash val="solid"/>
          </a:ln>
        </p:spPr>
      </p:pic>
      <p:sp>
        <p:nvSpPr>
          <p:cNvPr id="18" name="椭圆 17"/>
          <p:cNvSpPr/>
          <p:nvPr/>
        </p:nvSpPr>
        <p:spPr>
          <a:xfrm>
            <a:off x="9307511" y="6352125"/>
            <a:ext cx="409575" cy="410025"/>
          </a:xfrm>
          <a:prstGeom prst="ellipse">
            <a:avLst/>
          </a:prstGeom>
          <a:solidFill>
            <a:srgbClr val="F3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39720" y="6352125"/>
            <a:ext cx="409575" cy="410025"/>
          </a:xfrm>
          <a:prstGeom prst="ellipse">
            <a:avLst/>
          </a:prstGeom>
          <a:solidFill>
            <a:srgbClr val="BB784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0371929" y="6344894"/>
            <a:ext cx="409575" cy="410025"/>
          </a:xfrm>
          <a:prstGeom prst="ellipse">
            <a:avLst/>
          </a:prstGeom>
          <a:solidFill>
            <a:srgbClr val="2A494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直角上 14">
            <a:hlinkClick r:id="rId3" action="ppaction://hlinksldjump"/>
          </p:cNvPr>
          <p:cNvSpPr/>
          <p:nvPr/>
        </p:nvSpPr>
        <p:spPr>
          <a:xfrm rot="5400000" flipV="1">
            <a:off x="11586534" y="6366081"/>
            <a:ext cx="504823" cy="43837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91B5C3"/>
          </a:solidFill>
          <a:ln>
            <a:solidFill>
              <a:srgbClr val="FDF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885988" y="420370"/>
            <a:ext cx="3602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https://www.heywhale.com/home/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61308" y="4203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和鲸社区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7158" y="1215509"/>
            <a:ext cx="8059928" cy="5037455"/>
          </a:xfrm>
          <a:prstGeom prst="rect">
            <a:avLst/>
          </a:prstGeom>
          <a:noFill/>
          <a:ln w="79375" cmpd="sng">
            <a:solidFill>
              <a:schemeClr val="bg1"/>
            </a:solidFill>
            <a:prstDash val="solid"/>
          </a:ln>
        </p:spPr>
      </p:pic>
      <p:sp>
        <p:nvSpPr>
          <p:cNvPr id="18" name="椭圆 17"/>
          <p:cNvSpPr/>
          <p:nvPr/>
        </p:nvSpPr>
        <p:spPr>
          <a:xfrm>
            <a:off x="9307511" y="6352125"/>
            <a:ext cx="409575" cy="410025"/>
          </a:xfrm>
          <a:prstGeom prst="ellipse">
            <a:avLst/>
          </a:prstGeom>
          <a:solidFill>
            <a:srgbClr val="F3E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39720" y="6352125"/>
            <a:ext cx="409575" cy="410025"/>
          </a:xfrm>
          <a:prstGeom prst="ellipse">
            <a:avLst/>
          </a:prstGeom>
          <a:solidFill>
            <a:srgbClr val="BB784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10371929" y="6344894"/>
            <a:ext cx="409575" cy="410025"/>
          </a:xfrm>
          <a:prstGeom prst="ellipse">
            <a:avLst/>
          </a:prstGeom>
          <a:solidFill>
            <a:srgbClr val="2A494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直角上 14">
            <a:hlinkClick r:id="rId3" action="ppaction://hlinksldjump"/>
          </p:cNvPr>
          <p:cNvSpPr/>
          <p:nvPr/>
        </p:nvSpPr>
        <p:spPr>
          <a:xfrm rot="5400000" flipV="1">
            <a:off x="11586534" y="6366081"/>
            <a:ext cx="504823" cy="43837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91B5C3"/>
          </a:solidFill>
          <a:ln>
            <a:solidFill>
              <a:srgbClr val="FDFE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687122" y="420370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momodel.cn</a:t>
            </a:r>
            <a:r>
              <a:rPr lang="en-US" altLang="zh-CN" dirty="0"/>
              <a:t>/explore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61308" y="420370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Mo</a:t>
            </a:r>
            <a:r>
              <a:rPr lang="zh-CN" altLang="en-US" dirty="0"/>
              <a:t>人工智能教学实训平台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751.083464566929,&quot;width&quot;:5174.67401574803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03.3480314960625,&quot;width&quot;:290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751.083464566929,&quot;width&quot;:5174.67401574803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03.3480314960625,&quot;width&quot;:290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400,&quot;width&quot;:1144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358</Words>
  <Application>Microsoft Office PowerPoint</Application>
  <PresentationFormat>宽屏</PresentationFormat>
  <Paragraphs>36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-apple-system</vt:lpstr>
      <vt:lpstr>Helvetica Neue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阿八</dc:creator>
  <cp:lastModifiedBy>CQU</cp:lastModifiedBy>
  <cp:revision>93</cp:revision>
  <dcterms:created xsi:type="dcterms:W3CDTF">2020-05-09T12:38:00Z</dcterms:created>
  <dcterms:modified xsi:type="dcterms:W3CDTF">2023-04-06T04:39:42Z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627F772D6D5C451EB5DACCA41E6A1892</vt:lpwstr>
  </property>
</Properties>
</file>